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82" r:id="rId12"/>
    <p:sldId id="265" r:id="rId13"/>
    <p:sldId id="280" r:id="rId14"/>
    <p:sldId id="283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A8C6FBA-B99F-4105-BAF0-3EFEF80594D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6"/>
            <p14:sldId id="264"/>
            <p14:sldId id="282"/>
            <p14:sldId id="265"/>
            <p14:sldId id="280"/>
            <p14:sldId id="283"/>
            <p14:sldId id="267"/>
            <p14:sldId id="268"/>
            <p14:sldId id="269"/>
          </p14:sldIdLst>
        </p14:section>
        <p14:section name="제목 없는 구역" id="{1FF6EA5A-6022-4D28-9273-EAE222027D8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orld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10000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2022. 12. 8.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429000"/>
            <a:ext cx="8534399" cy="68103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D1A692E-F388-4045-B9EF-DEC4E7783B3C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09599" y="2090750"/>
            <a:ext cx="10972799" cy="13382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57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8BBE265A-22F7-44BD-ACB1-CB9C08EA180A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609599" y="2643182"/>
            <a:ext cx="10972799" cy="11953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609599" y="790563"/>
            <a:ext cx="10972799" cy="9239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48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2871991" y="2286000"/>
            <a:ext cx="7048499" cy="3714750"/>
          </a:xfrm>
        </p:spPr>
        <p:txBody>
          <a:bodyPr/>
          <a:lstStyle>
            <a:lvl1pPr>
              <a:lnSpc>
                <a:spcPct val="150000"/>
              </a:lnSpc>
              <a:defRPr sz="28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4636FB1-27D4-4E67-B20D-3BCEE43B5C5D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751999" y="1882654"/>
            <a:ext cx="8687999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oval"/>
            <a:tailEnd type="oval"/>
          </a:ln>
          <a:effectLst>
            <a:outerShdw blurRad="12700" dist="25400" dir="3240000" algn="t" rotWithShape="0">
              <a:schemeClr val="bg1">
                <a:alpha val="67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810775" y="274638"/>
            <a:ext cx="177162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9010674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FCDAAFA-C7F2-4DC7-BB13-B53F718584CA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2B1166D4-08A6-4FC3-BE4B-9423FE84D4BA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305956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12346" y="1368897"/>
            <a:ext cx="10983382" cy="4772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FDAC6B-5266-46D5-90C9-5CBCC20BEC07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 화면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59A6B60-9B9C-43F5-831C-34D8B15D7E2F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3238502"/>
            <a:ext cx="10363199" cy="5492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1817589-2983-4CEC-926E-E9962F7F1FB4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963083" y="3806828"/>
            <a:ext cx="10972799" cy="155099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>
              <a:defRPr sz="57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3546" y="300794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51BD666-1B38-4742-BD63-3F078C8B05BC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F96936C-F57D-4BB5-B220-01CEA6519CC2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603546" y="300794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38" y="306705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500173"/>
            <a:ext cx="10972799" cy="4668089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06F54842-B897-445B-8D4E-659182CD5575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987" y="309547"/>
            <a:ext cx="109727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7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77DF5C5D-20D7-4996-B58F-E8DB605CB010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5074" y="760076"/>
            <a:ext cx="7315199" cy="566738"/>
          </a:xfrm>
        </p:spPr>
        <p:txBody>
          <a:bodyPr anchor="b"/>
          <a:lstStyle>
            <a:lvl1pPr algn="l">
              <a:defRPr sz="2400" b="0">
                <a:solidFill>
                  <a:schemeClr val="accent3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1357298"/>
            <a:ext cx="7315199" cy="3757610"/>
          </a:xfrm>
          <a:solidFill>
            <a:schemeClr val="tx2">
              <a:alpha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164150"/>
            <a:ext cx="7315199" cy="804862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1BD86EE-83EE-4F46-85AF-C49434CAF04D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무중력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304800"/>
            <a:ext cx="109727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357298"/>
            <a:ext cx="10972799" cy="476886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>
              <a:defRPr lang="ko-KR" altLang="en-US"/>
            </a:pPr>
            <a:fld id="{F7A6147A-2CF4-46F8-80AF-747CC24C480D}" type="datetime1">
              <a:rPr lang="ko-KR" altLang="en-US"/>
              <a:pPr>
                <a:defRPr lang="ko-KR" altLang="en-US"/>
              </a:pPr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sz="24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sz="20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sz="18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1" hangingPunct="1">
        <a:spcBef>
          <a:spcPct val="20000"/>
        </a:spcBef>
        <a:buClr>
          <a:schemeClr val="accent3"/>
        </a:buClr>
        <a:buFont typeface="Arial"/>
        <a:buChar char="–"/>
        <a:defRPr sz="16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1" hangingPunct="1">
        <a:spcBef>
          <a:spcPct val="20000"/>
        </a:spcBef>
        <a:buClr>
          <a:schemeClr val="accent3"/>
        </a:buClr>
        <a:buFont typeface="Arial"/>
        <a:buChar char="»"/>
        <a:defRPr sz="16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16075" indent="-274638" algn="l" defTabSz="914400" rtl="0" eaLnBrk="1" latinLnBrk="1" hangingPunct="1">
        <a:spcBef>
          <a:spcPct val="20000"/>
        </a:spcBef>
        <a:buClr>
          <a:schemeClr val="accent3"/>
        </a:buClr>
        <a:buFont typeface="Tahoma"/>
        <a:buChar char="»"/>
        <a:defRPr sz="16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82775" indent="-266700" algn="l" defTabSz="914400" rtl="0" eaLnBrk="1" latinLnBrk="1" hangingPunct="1">
        <a:spcBef>
          <a:spcPct val="20000"/>
        </a:spcBef>
        <a:buClr>
          <a:schemeClr val="accent3"/>
        </a:buClr>
        <a:buFont typeface="Tahoma"/>
        <a:buChar char="»"/>
        <a:defRPr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155825" indent="-273050" algn="l" defTabSz="914400" rtl="0" eaLnBrk="1" latinLnBrk="1" hangingPunct="1">
        <a:spcBef>
          <a:spcPct val="20000"/>
        </a:spcBef>
        <a:buClr>
          <a:schemeClr val="accent3"/>
        </a:buClr>
        <a:buFont typeface="Tahoma"/>
        <a:buChar char="»"/>
        <a:defRPr sz="16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422525" indent="-266700" algn="l" defTabSz="914400" rtl="0" eaLnBrk="1" latinLnBrk="1" hangingPunct="1">
        <a:spcBef>
          <a:spcPct val="20000"/>
        </a:spcBef>
        <a:buClr>
          <a:schemeClr val="accent3"/>
        </a:buClr>
        <a:buFont typeface="Tahoma"/>
        <a:buChar char="»"/>
        <a:defRPr sz="1600" kern="120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로봇학입문 텀프로젝트 최종발표</a:t>
            </a:r>
            <a:br>
              <a:rPr lang="ko-KR" altLang="en-US" sz="40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</a:br>
            <a:br>
              <a:rPr lang="ko-KR" altLang="en-US" sz="40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</a:br>
            <a:r>
              <a:rPr lang="en-US" altLang="ko-KR" sz="40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8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조</a:t>
            </a: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609600" y="4475571"/>
            <a:ext cx="10972799" cy="133825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lt"/>
                <a:ea typeface="+mj-ea"/>
                <a:cs typeface="+mj-cs"/>
              </a:rPr>
              <a:t>2015116023</a:t>
            </a:r>
            <a:r>
              <a:rPr kumimoji="0" lang="ko-KR" altLang="en-US" sz="2500" b="0" i="0" u="none" strike="noStrike" kern="1200" cap="none" spc="0" normalizeH="0" baseline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lt"/>
                <a:ea typeface="+mj-ea"/>
                <a:cs typeface="+mj-cs"/>
              </a:rPr>
              <a:t> 최인녕</a:t>
            </a: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lt"/>
                <a:ea typeface="+mj-ea"/>
                <a:cs typeface="+mj-cs"/>
              </a:rPr>
              <a:t>2018741008</a:t>
            </a:r>
            <a:r>
              <a:rPr kumimoji="0" lang="ko-KR" altLang="en-US" sz="2500" b="0" i="0" u="none" strike="noStrike" kern="1200" cap="none" spc="0" normalizeH="0" baseline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lt"/>
                <a:ea typeface="+mj-ea"/>
                <a:cs typeface="+mj-cs"/>
              </a:rPr>
              <a:t> 박민규</a:t>
            </a: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lt"/>
                <a:ea typeface="+mj-ea"/>
                <a:cs typeface="+mj-cs"/>
              </a:rPr>
              <a:t>2018741035</a:t>
            </a:r>
            <a:r>
              <a:rPr kumimoji="0" lang="ko-KR" altLang="en-US" sz="2500" b="0" i="0" u="none" strike="noStrike" kern="1200" cap="none" spc="0" normalizeH="0" baseline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lt"/>
                <a:ea typeface="+mj-ea"/>
                <a:cs typeface="+mj-cs"/>
              </a:rPr>
              <a:t> 한준호</a:t>
            </a:r>
          </a:p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lt"/>
                <a:ea typeface="+mj-ea"/>
                <a:cs typeface="+mj-cs"/>
              </a:rPr>
              <a:t>2018741041</a:t>
            </a:r>
            <a:r>
              <a:rPr kumimoji="0" lang="ko-KR" altLang="en-US" sz="2500" b="0" i="0" u="none" strike="noStrike" kern="1200" cap="none" spc="0" normalizeH="0" baseline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lt"/>
                <a:ea typeface="+mj-ea"/>
                <a:cs typeface="+mj-cs"/>
              </a:rPr>
              <a:t> 문준영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구동방법</a:t>
            </a:r>
            <a:r>
              <a:rPr lang="en-US" altLang="ko-KR" dirty="0"/>
              <a:t>(</a:t>
            </a:r>
            <a:r>
              <a:rPr lang="ko-KR" altLang="en-US" dirty="0"/>
              <a:t>고정기계부분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351454"/>
            <a:ext cx="3378741" cy="3865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3358" y="1350206"/>
            <a:ext cx="3378741" cy="3868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17" y="1348958"/>
            <a:ext cx="3145281" cy="3832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3909" y="5525311"/>
            <a:ext cx="846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가운데 기어가 돌아가면 위 아래의 </a:t>
            </a:r>
            <a:r>
              <a:rPr lang="ko-KR" altLang="en-US" dirty="0" err="1">
                <a:solidFill>
                  <a:schemeClr val="bg1"/>
                </a:solidFill>
              </a:rPr>
              <a:t>레크기어가</a:t>
            </a:r>
            <a:r>
              <a:rPr lang="ko-KR" altLang="en-US" dirty="0">
                <a:solidFill>
                  <a:schemeClr val="bg1"/>
                </a:solidFill>
              </a:rPr>
              <a:t> 맞물려 돌아가는 방식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또한 고정을 하면 다시 풀어야 하기때문에 모터드라이버를 사용하여 속도 방향조절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왼쪽/오른쪽 화살표 8"/>
          <p:cNvSpPr/>
          <p:nvPr/>
        </p:nvSpPr>
        <p:spPr>
          <a:xfrm rot="21006766">
            <a:off x="1546673" y="3004518"/>
            <a:ext cx="1232703" cy="13635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 화살표 9"/>
          <p:cNvSpPr/>
          <p:nvPr/>
        </p:nvSpPr>
        <p:spPr>
          <a:xfrm>
            <a:off x="4834043" y="2193721"/>
            <a:ext cx="1207197" cy="12886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 화살표 14"/>
          <p:cNvSpPr/>
          <p:nvPr/>
        </p:nvSpPr>
        <p:spPr>
          <a:xfrm>
            <a:off x="5719863" y="2519464"/>
            <a:ext cx="653555" cy="598841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 화살표 15"/>
          <p:cNvSpPr/>
          <p:nvPr/>
        </p:nvSpPr>
        <p:spPr>
          <a:xfrm rot="21322900">
            <a:off x="2363280" y="3183392"/>
            <a:ext cx="581499" cy="473511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13505" y="2679505"/>
            <a:ext cx="10972799" cy="92392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구동영상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7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구동방법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541867"/>
            <a:ext cx="6424521" cy="36137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46" y="1541867"/>
            <a:ext cx="4021728" cy="2553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구동방법</a:t>
            </a:r>
            <a:r>
              <a:rPr lang="en-US" altLang="ko-KR" dirty="0"/>
              <a:t>(</a:t>
            </a:r>
            <a:r>
              <a:rPr lang="ko-KR" altLang="en-US" dirty="0"/>
              <a:t>배출기계부분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38"/>
          <a:stretch/>
        </p:blipFill>
        <p:spPr>
          <a:xfrm>
            <a:off x="822103" y="1511983"/>
            <a:ext cx="3506705" cy="4536000"/>
          </a:xfrm>
        </p:spPr>
      </p:pic>
      <p:sp>
        <p:nvSpPr>
          <p:cNvPr id="5" name="아래로 구부러진 화살표 4"/>
          <p:cNvSpPr/>
          <p:nvPr/>
        </p:nvSpPr>
        <p:spPr>
          <a:xfrm rot="951993" flipH="1">
            <a:off x="3667328" y="3147685"/>
            <a:ext cx="573932" cy="632298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아래로 구부러진 화살표 5"/>
          <p:cNvSpPr/>
          <p:nvPr/>
        </p:nvSpPr>
        <p:spPr>
          <a:xfrm rot="951993" flipH="1">
            <a:off x="2142630" y="3253196"/>
            <a:ext cx="382524" cy="421276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내용 개체 틀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8680" y="1511983"/>
            <a:ext cx="6424521" cy="361379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5022669">
            <a:off x="7859950" y="3279008"/>
            <a:ext cx="982493" cy="3696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13505" y="2679505"/>
            <a:ext cx="10972799" cy="92392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구동영상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67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창출효과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939934" y="1609794"/>
            <a:ext cx="10515600" cy="508956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265113" lvl="0" indent="-26511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"/>
              <a:buChar char="§"/>
              <a:defRPr/>
            </a:pPr>
            <a:endParaRPr kumimoji="0" lang="en-US" altLang="ko-KR" sz="2400" b="0" i="0" u="none" strike="noStrike" kern="1200" cap="none" spc="0" normalizeH="0" baseline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265113" lvl="0" indent="-26511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"/>
              <a:buChar char="§"/>
              <a:defRPr/>
            </a:pPr>
            <a:endParaRPr kumimoji="0" lang="ko-KR" altLang="en-US" sz="2400" b="0" i="0" u="none" strike="noStrike" kern="1200" cap="none" spc="0" normalizeH="0" baseline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" name="그룹 28"/>
          <p:cNvGrpSpPr/>
          <p:nvPr/>
        </p:nvGrpSpPr>
        <p:grpSpPr>
          <a:xfrm>
            <a:off x="1620940" y="2721524"/>
            <a:ext cx="8950119" cy="2185057"/>
            <a:chOff x="838200" y="3496172"/>
            <a:chExt cx="8950119" cy="2185057"/>
          </a:xfrm>
        </p:grpSpPr>
        <p:grpSp>
          <p:nvGrpSpPr>
            <p:cNvPr id="7" name="그룹 9"/>
            <p:cNvGrpSpPr/>
            <p:nvPr/>
          </p:nvGrpSpPr>
          <p:grpSpPr>
            <a:xfrm flipH="1">
              <a:off x="838200" y="3532520"/>
              <a:ext cx="1657969" cy="2119902"/>
              <a:chOff x="3678370" y="1087396"/>
              <a:chExt cx="1833065" cy="2119902"/>
            </a:xfrm>
          </p:grpSpPr>
          <p:pic>
            <p:nvPicPr>
              <p:cNvPr id="8" name="그림 10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20384272">
                <a:off x="3678370" y="1546643"/>
                <a:ext cx="353359" cy="975200"/>
              </a:xfrm>
              <a:prstGeom prst="rect">
                <a:avLst/>
              </a:prstGeom>
            </p:spPr>
          </p:pic>
          <p:pic>
            <p:nvPicPr>
              <p:cNvPr id="9" name="그림 11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744850" y="1087396"/>
                <a:ext cx="1766585" cy="2119902"/>
              </a:xfrm>
              <a:prstGeom prst="rect">
                <a:avLst/>
              </a:prstGeom>
            </p:spPr>
          </p:pic>
        </p:grpSp>
        <p:pic>
          <p:nvPicPr>
            <p:cNvPr id="10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06986" y="3496172"/>
              <a:ext cx="2342538" cy="2156250"/>
            </a:xfrm>
            <a:prstGeom prst="rect">
              <a:avLst/>
            </a:prstGeom>
          </p:spPr>
        </p:pic>
        <p:pic>
          <p:nvPicPr>
            <p:cNvPr id="11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91367" y="3766919"/>
              <a:ext cx="3596952" cy="1914310"/>
            </a:xfrm>
            <a:prstGeom prst="rect">
              <a:avLst/>
            </a:prstGeom>
          </p:spPr>
        </p:pic>
        <p:pic>
          <p:nvPicPr>
            <p:cNvPr id="12" name="_x526263552" descr="EMB000016481e70"/>
            <p:cNvPicPr>
              <a:picLocks noChangeAspect="1" noChangeArrowheads="1"/>
            </p:cNvPicPr>
            <p:nvPr/>
          </p:nvPicPr>
          <p:blipFill rotWithShape="1">
            <a:blip r:embed="rId6"/>
            <a:srcRect l="25780" t="12870" r="25780" b="12740"/>
            <a:stretch>
              <a:fillRect/>
            </a:stretch>
          </p:blipFill>
          <p:spPr>
            <a:xfrm>
              <a:off x="4936620" y="4333389"/>
              <a:ext cx="857333" cy="13174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800"/>
              <a:t>창출효과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200" y="1087396"/>
            <a:ext cx="10515600" cy="508956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 </a:t>
            </a:r>
            <a:r>
              <a:rPr lang="ko-KR" altLang="en-US" sz="2400"/>
              <a:t>기존 분리수거 방법을 쉽게 세분화가 가능함</a:t>
            </a:r>
            <a:r>
              <a:rPr lang="en-US" altLang="ko-KR" sz="2400"/>
              <a:t>(=</a:t>
            </a:r>
            <a:r>
              <a:rPr lang="ko-KR" altLang="en-US" sz="2400"/>
              <a:t>분리수거 방식이 까다롭게 바뀌어도 사람의 수고를 덜 수 있음</a:t>
            </a:r>
            <a:r>
              <a:rPr lang="en-US" altLang="ko-KR" sz="2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sym typeface="Wingdings"/>
              </a:rPr>
              <a:t> </a:t>
            </a:r>
            <a:r>
              <a:rPr lang="ko-KR" altLang="en-US" sz="2400"/>
              <a:t>재활용 회사측에서는 인건비가 줄어 폐 페트병을 수입하지 않아도 됨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sym typeface="Wingdings"/>
              </a:rPr>
              <a:t> </a:t>
            </a:r>
            <a:r>
              <a:rPr lang="ko-KR" altLang="en-US" sz="2400">
                <a:sym typeface="Wingdings"/>
              </a:rPr>
              <a:t>국내의 폐 페트병을 재활용을 함으로써 국내쓰레기처리에 이바지함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sym typeface="Wingdings"/>
              </a:rPr>
              <a:t>현제 국제적 문제 상황</a:t>
            </a:r>
            <a:r>
              <a:rPr lang="en-US" altLang="ko-KR" sz="2400">
                <a:sym typeface="Wingdings"/>
              </a:rPr>
              <a:t>(</a:t>
            </a:r>
            <a:r>
              <a:rPr lang="ko-KR" altLang="en-US" sz="2400">
                <a:sym typeface="Wingdings"/>
              </a:rPr>
              <a:t>중국의 쓰레기 수입 금지조치</a:t>
            </a:r>
            <a:r>
              <a:rPr lang="en-US" altLang="ko-KR" sz="2400">
                <a:sym typeface="Wingdings"/>
              </a:rPr>
              <a:t>)</a:t>
            </a:r>
            <a:r>
              <a:rPr lang="ko-KR" altLang="en-US" sz="2400">
                <a:sym typeface="Wingdings"/>
              </a:rPr>
              <a:t>과 같은 상황에 대비가능</a:t>
            </a:r>
          </a:p>
          <a:p>
            <a:pPr>
              <a:lnSpc>
                <a:spcPct val="150000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3088" y="2850205"/>
            <a:ext cx="5680154" cy="115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000">
                <a:solidFill>
                  <a:schemeClr val="dk1"/>
                </a:solidFill>
                <a:latin typeface="굴림"/>
                <a:ea typeface="굴림"/>
                <a:sym typeface="UniversalMath1 BT"/>
              </a:rPr>
              <a:t>Q</a:t>
            </a:r>
            <a:r>
              <a:rPr lang="en-US" altLang="ko-KR" sz="5000">
                <a:solidFill>
                  <a:schemeClr val="dk1"/>
                </a:solidFill>
                <a:latin typeface="굴림"/>
                <a:ea typeface="굴림"/>
                <a:sym typeface="UniversalMath1 BT"/>
              </a:rPr>
              <a:t>&amp;</a:t>
            </a:r>
            <a:r>
              <a:rPr lang="en-US" altLang="ko-KR" sz="7000">
                <a:solidFill>
                  <a:schemeClr val="dk1"/>
                </a:solidFill>
                <a:latin typeface="굴림"/>
                <a:ea typeface="굴림"/>
                <a:sym typeface="UniversalMath1 BT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40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PLACIBO</a:t>
            </a:r>
            <a:br>
              <a:rPr lang="en-US" altLang="ko-KR" sz="2400"/>
            </a:br>
            <a:br>
              <a:rPr lang="en-US" altLang="ko-KR" sz="2400"/>
            </a:br>
            <a:r>
              <a:rPr lang="en-US" altLang="ko-KR" sz="2400" b="1"/>
              <a:t>pla</a:t>
            </a:r>
            <a:r>
              <a:rPr lang="en-US" altLang="ko-KR" sz="2400"/>
              <a:t>stic </a:t>
            </a:r>
            <a:r>
              <a:rPr lang="en-US" altLang="ko-KR" sz="2400" b="1"/>
              <a:t>bo</a:t>
            </a:r>
            <a:r>
              <a:rPr lang="en-US" altLang="ko-KR" sz="2400"/>
              <a:t>ttle separation re</a:t>
            </a:r>
            <a:r>
              <a:rPr lang="en-US" altLang="ko-KR" sz="2400" b="1"/>
              <a:t>cy</a:t>
            </a:r>
            <a:r>
              <a:rPr lang="en-US" altLang="ko-KR" sz="2400"/>
              <a:t>cling system</a:t>
            </a: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Font typeface="+mj-lt"/>
              <a:buNone/>
              <a:defRPr/>
            </a:pPr>
            <a:endParaRPr lang="en-US" altLang="ko-KR"/>
          </a:p>
          <a:p>
            <a:pPr marL="0" indent="0">
              <a:buFont typeface="+mj-lt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배경</a:t>
            </a:r>
          </a:p>
          <a:p>
            <a:pPr marL="0" indent="0">
              <a:buFont typeface="+mj-lt"/>
              <a:buNone/>
              <a:defRPr/>
            </a:pPr>
            <a:endParaRPr lang="ko-KR" altLang="en-US"/>
          </a:p>
          <a:p>
            <a:pPr marL="0" indent="0">
              <a:buFont typeface="+mj-lt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구동방법</a:t>
            </a:r>
          </a:p>
          <a:p>
            <a:pPr marL="0" indent="0">
              <a:buFont typeface="+mj-lt"/>
              <a:buNone/>
              <a:defRPr/>
            </a:pPr>
            <a:endParaRPr lang="ko-KR" altLang="en-US"/>
          </a:p>
          <a:p>
            <a:pPr marL="0" indent="0">
              <a:buFont typeface="+mj-lt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기대효과</a:t>
            </a:r>
          </a:p>
          <a:p>
            <a:pPr marL="0" indent="0">
              <a:buFont typeface="+mj-lt"/>
              <a:buNone/>
              <a:defRPr/>
            </a:pPr>
            <a:endParaRPr lang="ko-KR" altLang="en-US"/>
          </a:p>
          <a:p>
            <a:pPr marL="0" indent="0">
              <a:buFont typeface="+mj-lt"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개선할 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0"/>
          <p:cNvGrpSpPr/>
          <p:nvPr/>
        </p:nvGrpSpPr>
        <p:grpSpPr>
          <a:xfrm>
            <a:off x="1610716" y="1834098"/>
            <a:ext cx="8970568" cy="2561152"/>
            <a:chOff x="817751" y="1151284"/>
            <a:chExt cx="8970568" cy="2561152"/>
          </a:xfrm>
        </p:grpSpPr>
        <p:grpSp>
          <p:nvGrpSpPr>
            <p:cNvPr id="5" name="그룹 27"/>
            <p:cNvGrpSpPr/>
            <p:nvPr/>
          </p:nvGrpSpPr>
          <p:grpSpPr>
            <a:xfrm>
              <a:off x="839851" y="1151284"/>
              <a:ext cx="8948468" cy="2165932"/>
              <a:chOff x="726832" y="1076758"/>
              <a:chExt cx="8948468" cy="2165932"/>
            </a:xfrm>
          </p:grpSpPr>
          <p:pic>
            <p:nvPicPr>
              <p:cNvPr id="6" name="그림 8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3053326" y="1809561"/>
                <a:ext cx="1342457" cy="1342457"/>
              </a:xfrm>
              <a:prstGeom prst="rect">
                <a:avLst/>
              </a:prstGeom>
            </p:spPr>
          </p:pic>
          <p:grpSp>
            <p:nvGrpSpPr>
              <p:cNvPr id="7" name="그룹 12"/>
              <p:cNvGrpSpPr/>
              <p:nvPr/>
            </p:nvGrpSpPr>
            <p:grpSpPr>
              <a:xfrm flipH="1">
                <a:off x="726832" y="1076758"/>
                <a:ext cx="1720362" cy="2119902"/>
                <a:chOff x="3770604" y="1625381"/>
                <a:chExt cx="1833065" cy="2119902"/>
              </a:xfrm>
            </p:grpSpPr>
            <p:pic>
              <p:nvPicPr>
                <p:cNvPr id="8" name="그림 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 rot="20384272">
                  <a:off x="3770604" y="2084628"/>
                  <a:ext cx="353359" cy="975200"/>
                </a:xfrm>
                <a:prstGeom prst="rect">
                  <a:avLst/>
                </a:prstGeom>
              </p:spPr>
            </p:pic>
            <p:pic>
              <p:nvPicPr>
                <p:cNvPr id="9" name="그림 3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837084" y="1625381"/>
                  <a:ext cx="1766585" cy="2119902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1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074283" y="1277816"/>
                <a:ext cx="3601017" cy="1918844"/>
              </a:xfrm>
              <a:prstGeom prst="rect">
                <a:avLst/>
              </a:prstGeom>
            </p:spPr>
          </p:pic>
          <p:pic>
            <p:nvPicPr>
              <p:cNvPr id="11" name="그림 2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654018" y="1962252"/>
                <a:ext cx="1196500" cy="1280438"/>
              </a:xfrm>
              <a:prstGeom prst="rect">
                <a:avLst/>
              </a:prstGeom>
            </p:spPr>
          </p:pic>
        </p:grpSp>
        <p:sp>
          <p:nvSpPr>
            <p:cNvPr id="12" name="TextBox 29"/>
            <p:cNvSpPr txBox="1"/>
            <p:nvPr/>
          </p:nvSpPr>
          <p:spPr>
            <a:xfrm>
              <a:off x="817751" y="3347827"/>
              <a:ext cx="8950120" cy="364609"/>
            </a:xfrm>
            <a:prstGeom prst="rect">
              <a:avLst/>
            </a:prstGeom>
            <a:noFill/>
            <a:ln w="698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기존의 분리수거 형태로는 재활용률이 분리수거되는 양에 </a:t>
              </a:r>
              <a:r>
                <a:rPr lang="en-US" altLang="ko-KR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30%</a:t>
              </a:r>
              <a:r>
                <a:rPr lang="ko-KR" altLang="en-US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에 불과하다</a:t>
              </a:r>
              <a:r>
                <a:rPr lang="en-US" altLang="ko-KR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.</a:t>
              </a:r>
              <a:endParaRPr lang="ko-KR" alt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1319" y="900990"/>
            <a:ext cx="5255057" cy="37851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9" y="2557712"/>
            <a:ext cx="5288650" cy="3780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61732" y="1775732"/>
            <a:ext cx="4068535" cy="3306535"/>
          </a:xfrm>
          <a:prstGeom prst="ellipse">
            <a:avLst/>
          </a:prstGeom>
          <a:blipFill rotWithShape="1">
            <a:blip r:embed="rId2">
              <a:alphaModFix/>
              <a:lum/>
            </a:blip>
            <a:tile tx="0" ty="0" sx="100000" sy="100000" flip="none" algn="tl"/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000">
                <a:solidFill>
                  <a:schemeClr val="dk1"/>
                </a:solidFill>
              </a:rPr>
              <a:t>900</a:t>
            </a:r>
            <a:r>
              <a:rPr lang="ko-KR" altLang="en-US" sz="5000">
                <a:solidFill>
                  <a:schemeClr val="dk1"/>
                </a:solidFill>
              </a:rPr>
              <a:t>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852724">
            <a:off x="512526" y="3044156"/>
            <a:ext cx="5738357" cy="769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600"/>
              <a:t>배경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tretch>
            <a:fillRect/>
          </a:stretch>
        </p:blipFill>
        <p:spPr>
          <a:xfrm rot="21346524">
            <a:off x="622177" y="1246654"/>
            <a:ext cx="5671644" cy="999111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322538">
            <a:off x="482119" y="2587247"/>
            <a:ext cx="5948398" cy="893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36702">
            <a:off x="407267" y="4642152"/>
            <a:ext cx="7107292" cy="1206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99260" y="171449"/>
            <a:ext cx="5570220" cy="651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PLACIBO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사진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>
            <a:fillRect/>
          </a:stretch>
        </p:blipFill>
        <p:spPr>
          <a:xfrm>
            <a:off x="210765" y="1229881"/>
            <a:ext cx="3610571" cy="477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1" b="14519"/>
          <a:stretch/>
        </p:blipFill>
        <p:spPr>
          <a:xfrm>
            <a:off x="8370659" y="1220092"/>
            <a:ext cx="3632774" cy="47818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 b="17587"/>
          <a:stretch/>
        </p:blipFill>
        <p:spPr>
          <a:xfrm>
            <a:off x="4167185" y="1220092"/>
            <a:ext cx="3857625" cy="4776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주요 </a:t>
            </a:r>
            <a:r>
              <a:rPr lang="ko-KR" altLang="en-US" dirty="0" err="1"/>
              <a:t>구동부</a:t>
            </a:r>
            <a:r>
              <a:rPr lang="en-US" altLang="ko-KR" dirty="0"/>
              <a:t>(</a:t>
            </a:r>
            <a:r>
              <a:rPr lang="ko-KR" altLang="en-US" dirty="0"/>
              <a:t>영상자료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5701" y="1224350"/>
            <a:ext cx="49805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병뚜껑과 </a:t>
            </a:r>
            <a:r>
              <a:rPr lang="ko-KR" altLang="en-US" dirty="0" err="1">
                <a:solidFill>
                  <a:schemeClr val="bg1"/>
                </a:solidFill>
              </a:rPr>
              <a:t>보틀의</a:t>
            </a:r>
            <a:r>
              <a:rPr lang="ko-KR" altLang="en-US" dirty="0">
                <a:solidFill>
                  <a:schemeClr val="bg1"/>
                </a:solidFill>
              </a:rPr>
              <a:t> 몸체를 어떻게 고정할 것인가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고정된 병뚜껑을 어떻게 돌릴 것인가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열려진 뚜껑과 </a:t>
            </a:r>
            <a:r>
              <a:rPr lang="ko-KR" altLang="en-US" dirty="0" err="1">
                <a:solidFill>
                  <a:schemeClr val="bg1"/>
                </a:solidFill>
              </a:rPr>
              <a:t>보틀을</a:t>
            </a:r>
            <a:r>
              <a:rPr lang="ko-KR" altLang="en-US" dirty="0">
                <a:solidFill>
                  <a:schemeClr val="bg1"/>
                </a:solidFill>
              </a:rPr>
              <a:t> 어떻게 배출할 것인가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229881"/>
            <a:ext cx="3086912" cy="5122281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72" y="1224350"/>
            <a:ext cx="3168929" cy="5127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무중력">
  <a:themeElements>
    <a:clrScheme name="무중력">
      <a:dk1>
        <a:sysClr val="windowText" lastClr="000000"/>
      </a:dk1>
      <a:lt1>
        <a:sysClr val="window" lastClr="FFFFFF"/>
      </a:lt1>
      <a:dk2>
        <a:srgbClr val="466991"/>
      </a:dk2>
      <a:lt2>
        <a:srgbClr val="C9D6E5"/>
      </a:lt2>
      <a:accent1>
        <a:srgbClr val="477F9B"/>
      </a:accent1>
      <a:accent2>
        <a:srgbClr val="A2AFB7"/>
      </a:accent2>
      <a:accent3>
        <a:srgbClr val="434343"/>
      </a:accent3>
      <a:accent4>
        <a:srgbClr val="00B0F0"/>
      </a:accent4>
      <a:accent5>
        <a:srgbClr val="8495A0"/>
      </a:accent5>
      <a:accent6>
        <a:srgbClr val="777777"/>
      </a:accent6>
      <a:hlink>
        <a:srgbClr val="28D3EA"/>
      </a:hlink>
      <a:folHlink>
        <a:srgbClr val="0033CC"/>
      </a:folHlink>
    </a:clrScheme>
    <a:fontScheme name="무중력">
      <a:majorFont>
        <a:latin typeface="Tahoma"/>
        <a:ea typeface=""/>
        <a:cs typeface=""/>
        <a:font script="Jpan" typeface="MS PGothic"/>
        <a:font script="Hang" typeface="한컴 소망 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무중력">
      <a:fillStyleLst>
        <a:gradFill rotWithShape="1">
          <a:gsLst>
            <a:gs pos="0">
              <a:schemeClr val="phClr"/>
            </a:gs>
            <a:gs pos="100000">
              <a:schemeClr val="phClr">
                <a:tint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tint val="100000"/>
                <a:shade val="90000"/>
                <a:satMod val="160000"/>
              </a:schemeClr>
            </a:gs>
          </a:gsLst>
          <a:lin ang="16200000" scaled="0"/>
        </a:gradFill>
      </a:fillStyleLst>
      <a:lnStyleLst>
        <a:ln w="12700" cap="sq" cmpd="dbl" algn="ctr">
          <a:solidFill>
            <a:schemeClr val="phClr">
              <a:shade val="8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5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0"/>
                <a:satMod val="350000"/>
              </a:schemeClr>
            </a:gs>
            <a:gs pos="100000">
              <a:schemeClr val="phClr">
                <a:tint val="80000"/>
                <a:shade val="80000"/>
                <a:satMod val="1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alphaModFix/>
            <a:duotone>
              <a:schemeClr val="phClr">
                <a:shade val="50000"/>
                <a:alpha val="20000"/>
                <a:hueMod val="97000"/>
                <a:satMod val="200000"/>
                <a:lumMod val="60000"/>
              </a:schemeClr>
              <a:schemeClr val="phClr">
                <a:tint val="0"/>
                <a:alpha val="20000"/>
              </a:schemeClr>
            </a:duotone>
            <a:lum/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168</Words>
  <Application>Microsoft Macintosh PowerPoint</Application>
  <PresentationFormat>와이드스크린</PresentationFormat>
  <Paragraphs>38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함초롬돋움</vt:lpstr>
      <vt:lpstr>굴림</vt:lpstr>
      <vt:lpstr>Arial</vt:lpstr>
      <vt:lpstr>Tahoma</vt:lpstr>
      <vt:lpstr>Wingdings</vt:lpstr>
      <vt:lpstr>무중력</vt:lpstr>
      <vt:lpstr>로봇학입문 텀프로젝트 최종발표  8조</vt:lpstr>
      <vt:lpstr>PLACIBO  plastic bottle separation recycling system</vt:lpstr>
      <vt:lpstr>목차</vt:lpstr>
      <vt:lpstr>PowerPoint 프레젠테이션</vt:lpstr>
      <vt:lpstr>PowerPoint 프레젠테이션</vt:lpstr>
      <vt:lpstr>PowerPoint 프레젠테이션</vt:lpstr>
      <vt:lpstr>배경</vt:lpstr>
      <vt:lpstr>PLACIBO (사진)</vt:lpstr>
      <vt:lpstr>주요 구동부(영상자료) </vt:lpstr>
      <vt:lpstr>구동방법(고정기계부분)</vt:lpstr>
      <vt:lpstr>구동영상</vt:lpstr>
      <vt:lpstr>구동방법</vt:lpstr>
      <vt:lpstr>구동방법(배출기계부분)</vt:lpstr>
      <vt:lpstr>구동영상</vt:lpstr>
      <vt:lpstr>창출효과</vt:lpstr>
      <vt:lpstr>창출효과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PLACIBO  plastic bottle separation recycling system</dc:title>
  <dc:creator>문 준영</dc:creator>
  <cp:lastModifiedBy>한준호</cp:lastModifiedBy>
  <cp:revision>90</cp:revision>
  <dcterms:created xsi:type="dcterms:W3CDTF">2018-04-28T12:48:49Z</dcterms:created>
  <dcterms:modified xsi:type="dcterms:W3CDTF">2022-12-07T18:01:12Z</dcterms:modified>
  <cp:version>1000.0000.01</cp:version>
</cp:coreProperties>
</file>